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Щелкните для изменения стиля подзаголовка образца слайда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4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3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33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2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4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Щелкните значок для добавления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2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Административные правонарушения, посягающие на права несовершеннолетних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Преподаватель : ТУСУПОВА   А.Ж.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BEA57-0F77-494C-9038-5C9DC726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4811"/>
            <a:ext cx="8669697" cy="1333274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134. Продажа несовершеннолетним предметов и материалов эротического содержания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A661C7-EBB5-D342-A5ED-02033538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803" y="-1423898"/>
            <a:ext cx="7729728" cy="310198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B5190448-5FE8-3242-AFB0-006CECF0C557}"/>
              </a:ext>
            </a:extLst>
          </p:cNvPr>
          <p:cNvSpPr/>
          <p:nvPr/>
        </p:nvSpPr>
        <p:spPr>
          <a:xfrm>
            <a:off x="890465" y="2423789"/>
            <a:ext cx="4089400" cy="4089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штраф на физических лиц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 (48.100)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субъектов малого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40 (96.200)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среднего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60 (144.300)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крупного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80 (192.400)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показателей, с конфискацией предметов и материалов эротического содержания</a:t>
            </a:r>
            <a:endParaRPr lang="ru-RU" dirty="0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82D5149C-7E48-5C4B-A80D-661F7845D72E}"/>
              </a:ext>
            </a:extLst>
          </p:cNvPr>
          <p:cNvSpPr/>
          <p:nvPr/>
        </p:nvSpPr>
        <p:spPr>
          <a:xfrm>
            <a:off x="6184463" y="2801765"/>
            <a:ext cx="5117072" cy="3711424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При повторном совершении правонарушения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течение года после наложения административного взыскания, -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на физических лиц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40 (96.200)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малого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60 (144.300)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среднего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80 (192.400)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субъектов крупного предпринимательства - в размере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160 (384.800)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месячных расчетных показателей, с конфискацией предметов и материалов эротического содержания.</a:t>
            </a:r>
          </a:p>
        </p:txBody>
      </p:sp>
    </p:spTree>
    <p:extLst>
      <p:ext uri="{BB962C8B-B14F-4D97-AF65-F5344CB8AC3E}">
        <p14:creationId xmlns:p14="http://schemas.microsoft.com/office/powerpoint/2010/main" val="133728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3B765-D4C9-3D47-B122-39797522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33" y="352055"/>
            <a:ext cx="10287000" cy="1531836"/>
          </a:xfrm>
        </p:spPr>
        <p:txBody>
          <a:bodyPr>
            <a:no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135. Нарушение порядка и сроков представления в Республиканский банк данных детей-сирот, детей, оставшихся без попечения родителей, и лиц, желающих принять детей на воспитание в свои семьи, и разглашение сведений о детях-сиротах, детях, оставшихся без попечения родителей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1F96C1-1A89-1A49-87EC-E21021E099A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231136" y="5740027"/>
            <a:ext cx="7729728" cy="4436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xmlns="" id="{77F02780-576E-AF4F-AD74-81FF93C33EE6}"/>
              </a:ext>
            </a:extLst>
          </p:cNvPr>
          <p:cNvSpPr/>
          <p:nvPr/>
        </p:nvSpPr>
        <p:spPr>
          <a:xfrm>
            <a:off x="6519333" y="2258628"/>
            <a:ext cx="1659768" cy="4247317"/>
          </a:xfrm>
          <a:prstGeom prst="rightBrace">
            <a:avLst>
              <a:gd name="adj1" fmla="val 8333"/>
              <a:gd name="adj2" fmla="val 582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8D483-3FD3-D64F-8052-639999F0AD61}"/>
              </a:ext>
            </a:extLst>
          </p:cNvPr>
          <p:cNvSpPr txBox="1"/>
          <p:nvPr/>
        </p:nvSpPr>
        <p:spPr>
          <a:xfrm>
            <a:off x="0" y="2326794"/>
            <a:ext cx="6750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несоблюдения сроков представления сведений о детях-сиротах и детях, оставшихся без попечения родителей, в Республиканский банк данных детей-сирот, детей, оставшихся без попечения родителей, и лиц, желающих принять детей на воспитание в свои семьи;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представления недостоверных сведений о детях-сиротах, детях, оставшихся без попечения родителей, сокрытия данных, подлежащих отражению в Республиканском банке данных детей-сирот, детей, оставшихся без попечения родителей, и лиц, желающих принять детей на воспитание в свои семьи;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незаконного разглашения данных о детях-сиротах, детях, оставшихся без попечения родителей, содержащихся в Республиканском банке данных детей-сирот, детей, оставшихся без попечения родителей, и лиц, желающих принять детей на воспитание в свои семьи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0A307F-3606-F841-9F40-C42BBC628450}"/>
              </a:ext>
            </a:extLst>
          </p:cNvPr>
          <p:cNvSpPr txBox="1"/>
          <p:nvPr/>
        </p:nvSpPr>
        <p:spPr>
          <a:xfrm>
            <a:off x="8527445" y="4217443"/>
            <a:ext cx="235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30 (72.150)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месячных расчетных показателей.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5E234-15AE-0C4E-B176-A5C661AA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771" y="685700"/>
            <a:ext cx="8991600" cy="1239894"/>
          </a:xfrm>
        </p:spPr>
        <p:txBody>
          <a:bodyPr>
            <a:normAutofit fontScale="90000"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Административные правонарушения, посягающие на права несовершеннолетних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00E0AC-605D-394E-8FF1-5294B8B03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48496" y="7238999"/>
            <a:ext cx="5520496" cy="238947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19A6C483-6890-A746-90D8-2A83E5B7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4" y="2172001"/>
            <a:ext cx="2794000" cy="3573237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72038A67-5E67-CD4C-AB25-7E436A11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88" y="2473475"/>
            <a:ext cx="4845655" cy="32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741287-E7DB-4140-AA9A-39E4F0A5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36" y="317294"/>
            <a:ext cx="10023928" cy="122464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127. Невыполнение родителями или другими законными представителями обязанностей по воспитанию детей</a:t>
            </a:r>
            <a:endParaRPr lang="ru-RU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E5C19687-A60F-9544-9F22-B926AAF2A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381" y="2614437"/>
            <a:ext cx="3874050" cy="2540000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A9A5F031-6425-2D4B-84D8-AEB5A4640832}"/>
              </a:ext>
            </a:extLst>
          </p:cNvPr>
          <p:cNvSpPr/>
          <p:nvPr/>
        </p:nvSpPr>
        <p:spPr>
          <a:xfrm>
            <a:off x="1535398" y="1541937"/>
            <a:ext cx="740156" cy="1494277"/>
          </a:xfrm>
          <a:prstGeom prst="downArrow">
            <a:avLst>
              <a:gd name="adj1" fmla="val 50000"/>
              <a:gd name="adj2" fmla="val 59470"/>
            </a:avLst>
          </a:prstGeom>
          <a:solidFill>
            <a:schemeClr val="bg1">
              <a:lumMod val="2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B6DC94C4-5EDB-7B47-828C-58BC608366CC}"/>
              </a:ext>
            </a:extLst>
          </p:cNvPr>
          <p:cNvSpPr/>
          <p:nvPr/>
        </p:nvSpPr>
        <p:spPr>
          <a:xfrm>
            <a:off x="9379259" y="1541937"/>
            <a:ext cx="678419" cy="1369638"/>
          </a:xfrm>
          <a:prstGeom prst="downArrow">
            <a:avLst>
              <a:gd name="adj1" fmla="val 50000"/>
              <a:gd name="adj2" fmla="val 56686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xmlns="" id="{569B28AE-7DC9-1740-A92B-8A94AC753832}"/>
              </a:ext>
            </a:extLst>
          </p:cNvPr>
          <p:cNvSpPr/>
          <p:nvPr/>
        </p:nvSpPr>
        <p:spPr>
          <a:xfrm flipH="1">
            <a:off x="0" y="3135336"/>
            <a:ext cx="3712078" cy="18288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в размере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показателей. (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16.835тг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EE260CDF-37BA-4241-BF22-6EBE080F9DC1}"/>
              </a:ext>
            </a:extLst>
          </p:cNvPr>
          <p:cNvSpPr/>
          <p:nvPr/>
        </p:nvSpPr>
        <p:spPr>
          <a:xfrm>
            <a:off x="7942734" y="2970037"/>
            <a:ext cx="4150598" cy="215939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2. При повторном совершении 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в течение года после наложения административного взыскания, -</a:t>
            </a:r>
          </a:p>
          <a:p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влечет штраф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 месячных расчетных показателей (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48.100тг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либо административный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арест до 15 суток.</a:t>
            </a:r>
          </a:p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B386D0-BEF2-F148-9385-FC74A18B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83" y="1074589"/>
            <a:ext cx="4360769" cy="2017631"/>
          </a:xfrm>
        </p:spPr>
        <p:txBody>
          <a:bodyPr>
            <a:normAutofit fontScale="90000"/>
          </a:bodyPr>
          <a:lstStyle/>
          <a:p>
            <a:r>
              <a:rPr lang="ru-RU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128. Вовлечение несовершеннолетнего в совершение административного правонарушения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A4D93D1E-15F0-3B4A-B8BA-6178110F5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418" y="3765781"/>
            <a:ext cx="4162085" cy="253395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D7AE48B3-FAB2-8D43-B502-48BE7B41F367}"/>
              </a:ext>
            </a:extLst>
          </p:cNvPr>
          <p:cNvSpPr/>
          <p:nvPr/>
        </p:nvSpPr>
        <p:spPr>
          <a:xfrm>
            <a:off x="5024549" y="1545335"/>
            <a:ext cx="1956816" cy="9692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xmlns="" id="{385621F6-D3BD-A74B-A795-2486CBE46F09}"/>
              </a:ext>
            </a:extLst>
          </p:cNvPr>
          <p:cNvSpPr/>
          <p:nvPr/>
        </p:nvSpPr>
        <p:spPr>
          <a:xfrm>
            <a:off x="7626050" y="1263420"/>
            <a:ext cx="3655241" cy="182880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штраф в размере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6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C8C2E-4CAA-E640-BD0E-368E5759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91" y="136071"/>
            <a:ext cx="11550952" cy="2333951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129. Невыполнение должностными лицами местных исполнительных органов и (или) законными представителями ребенка обязанности по постановке на учет детей-сирот, детей, оставшихся без попечения родителей, нуждающихся в жилище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FAD801-72BE-3146-939D-6AADF6F7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5105E139-00FE-E44E-ADCA-197710D73A1B}"/>
              </a:ext>
            </a:extLst>
          </p:cNvPr>
          <p:cNvSpPr/>
          <p:nvPr/>
        </p:nvSpPr>
        <p:spPr>
          <a:xfrm>
            <a:off x="828995" y="3022059"/>
            <a:ext cx="2804281" cy="2804281"/>
          </a:xfrm>
          <a:prstGeom prst="round2Diag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влекут штраф в размере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показателей. (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240.500тг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0F22EF08-2F9D-0B44-9866-D29C0CC3D137}"/>
              </a:ext>
            </a:extLst>
          </p:cNvPr>
          <p:cNvSpPr/>
          <p:nvPr/>
        </p:nvSpPr>
        <p:spPr>
          <a:xfrm>
            <a:off x="7204528" y="2985838"/>
            <a:ext cx="4044043" cy="2804281"/>
          </a:xfrm>
          <a:prstGeom prst="round2Diag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При повторном совершении правонарушения в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течение года после наложения административного взыскания, -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влекут штраф в размере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200 месячных расчетных показателей. (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481.000тг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: влево-вправо-вверх 5">
            <a:extLst>
              <a:ext uri="{FF2B5EF4-FFF2-40B4-BE49-F238E27FC236}">
                <a16:creationId xmlns:a16="http://schemas.microsoft.com/office/drawing/2014/main" xmlns="" id="{15045BFE-D122-CC49-8074-CA1CEF3B08CA}"/>
              </a:ext>
            </a:extLst>
          </p:cNvPr>
          <p:cNvSpPr/>
          <p:nvPr/>
        </p:nvSpPr>
        <p:spPr>
          <a:xfrm>
            <a:off x="3918013" y="3022059"/>
            <a:ext cx="3001778" cy="2333951"/>
          </a:xfrm>
          <a:prstGeom prst="leftRigh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2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A2CEF-79AF-9A42-BEF1-C3FDB1DD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80" y="160755"/>
            <a:ext cx="9576840" cy="1472779"/>
          </a:xfrm>
        </p:spPr>
        <p:txBody>
          <a:bodyPr>
            <a:no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130. Невыполнение должностными лицами местных исполнительных органов и (или) законными представителями ребенка обязанности по сохранности жилища детей-сирот, детей, оставшихся без попечения родителей</a:t>
            </a:r>
            <a:endParaRPr lang="ru-RU" sz="1800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9CB83A0-88B6-2E47-891F-F18C7B223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985" y="1781465"/>
            <a:ext cx="3961191" cy="2284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52B59E-FC57-A34A-9B48-1BCDA979E712}"/>
              </a:ext>
            </a:extLst>
          </p:cNvPr>
          <p:cNvSpPr txBox="1"/>
          <p:nvPr/>
        </p:nvSpPr>
        <p:spPr>
          <a:xfrm>
            <a:off x="492445" y="2274838"/>
            <a:ext cx="3477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1. 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лечет штраф в размере 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месячных расчетных показателей. (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120.250тг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B2CF6B-132E-9743-AE95-0D80A357FE94}"/>
              </a:ext>
            </a:extLst>
          </p:cNvPr>
          <p:cNvSpPr txBox="1"/>
          <p:nvPr/>
        </p:nvSpPr>
        <p:spPr>
          <a:xfrm>
            <a:off x="324877" y="4364829"/>
            <a:ext cx="5344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При повторном совершении правонарушения в течение года после наложения административного взыскания, -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в размере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200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месячных расчетных показателей. (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481,000тг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endParaRPr lang="ru-RU" sz="2000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C0F4B8E2-481E-7C43-AB47-D364B72F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176" y="375409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4DFFD-0D22-5542-A316-A78754E1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790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131. Доведение несовершеннолетнего до состояния опьянения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9754B5-70F6-6446-B32E-66BBFDF7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445" y="2277255"/>
            <a:ext cx="7729728" cy="3101983"/>
          </a:xfrm>
        </p:spPr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в размере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 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48.100тг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либо административный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арест на 45 суток.</a:t>
            </a:r>
            <a:endParaRPr lang="ru-RU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18F1560-436D-7442-A085-31886DBF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70" y="3828247"/>
            <a:ext cx="4204305" cy="26231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EAB6D973-0933-4145-9C37-6F6538DF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516" y="3828246"/>
            <a:ext cx="4861814" cy="2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695E7-E982-5D41-848B-101A7E30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398" y="238976"/>
            <a:ext cx="8684816" cy="1335599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132. Допущение нахождения несовершеннолетних в развлекательных заведениях в ночное время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C9B710-98E4-5041-A18C-172A51B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A6CC6B31-075F-3F4B-A7DE-608DD70BC466}"/>
              </a:ext>
            </a:extLst>
          </p:cNvPr>
          <p:cNvSpPr/>
          <p:nvPr/>
        </p:nvSpPr>
        <p:spPr>
          <a:xfrm>
            <a:off x="325058" y="1877414"/>
            <a:ext cx="4751775" cy="3862614"/>
          </a:xfrm>
          <a:prstGeom prst="round2DiagRect">
            <a:avLst>
              <a:gd name="adj1" fmla="val 16667"/>
              <a:gd name="adj2" fmla="val 41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(с 22 до 6 часов утра)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на физических лиц в размере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 (24.050)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малого предпринимательства или некоммерческие организации - в размере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15 (36.075)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среднего предпринимательства - в размере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30 (72.150)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крупного предпринимательства - в размере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50 (120.250)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месячных расчетных показателей.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CA2D6D47-27F8-AF44-B270-340D0FC6E3C8}"/>
              </a:ext>
            </a:extLst>
          </p:cNvPr>
          <p:cNvSpPr/>
          <p:nvPr/>
        </p:nvSpPr>
        <p:spPr>
          <a:xfrm>
            <a:off x="6096000" y="1877413"/>
            <a:ext cx="5389638" cy="3862614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При повторном совершении правонарушения в течение года после наложения административного взыскания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на физических лиц в размере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 (48.100)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малого предпринимательства или некоммерческие организации - в размере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30 (72.150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субъектов среднего предпринимательства - в размере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50 120.250)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крупного предпринимательства - в размере 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100 (240.500)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показателей, с приостановлением деятельности или отдельных видов деятельности.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7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AD55B-B83B-0B4C-A09C-2FF96FF3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4810"/>
            <a:ext cx="8080054" cy="1242595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133. Продажа табака и табачных изделий лицам и лицами, не достигшими восемнадцати лет</a:t>
            </a: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6D4BDD1-56BC-2946-977C-EBE273EF0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207" y="1760901"/>
            <a:ext cx="3634793" cy="2596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E30BE4-C2B3-6644-B2CF-FD836BBE58AA}"/>
              </a:ext>
            </a:extLst>
          </p:cNvPr>
          <p:cNvSpPr txBox="1"/>
          <p:nvPr/>
        </p:nvSpPr>
        <p:spPr>
          <a:xfrm>
            <a:off x="6455076" y="1740462"/>
            <a:ext cx="4527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штраф на физических лиц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7 (16.835)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субъектов малого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15 (36.075)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субъектов среднего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30 (72.150)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крупного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80 (192.400)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месячных расчетных показателей.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0AC27E-989B-CC46-A4FB-CE990813C1E5}"/>
              </a:ext>
            </a:extLst>
          </p:cNvPr>
          <p:cNvSpPr txBox="1"/>
          <p:nvPr/>
        </p:nvSpPr>
        <p:spPr>
          <a:xfrm>
            <a:off x="5748262" y="4357182"/>
            <a:ext cx="594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При повторном совершении правонарушения в течение года после наложения административного взыскания,-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влечет штраф на физических лиц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 (48.100)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субъектов малого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30 (72.150)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субъектов среднего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50 (120.250)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субъектов крупного предпринимательства - в размере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160 (384.800)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месячных расчетных показателей.</a:t>
            </a:r>
            <a:endParaRPr lang="ru-RU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1CF1EC73-A252-A045-BE09-9C9EDF98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6" y="4530678"/>
            <a:ext cx="3960114" cy="21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159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ндероль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835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Бандероль</vt:lpstr>
      <vt:lpstr>  Административные правонарушения, посягающие на права несовершеннолетних </vt:lpstr>
      <vt:lpstr>Административные правонарушения, посягающие на права несовершеннолетних  </vt:lpstr>
      <vt:lpstr>Статья 127. Невыполнение родителями или другими законными представителями обязанностей по воспитанию детей</vt:lpstr>
      <vt:lpstr>Статья 128. Вовлечение несовершеннолетнего в совершение административного правонарушения  </vt:lpstr>
      <vt:lpstr>Статья 129. Невыполнение должностными лицами местных исполнительных органов и (или) законными представителями ребенка обязанности по постановке на учет детей-сирот, детей, оставшихся без попечения родителей, нуждающихся в жилище</vt:lpstr>
      <vt:lpstr>Статья 130. Невыполнение должностными лицами местных исполнительных органов и (или) законными представителями ребенка обязанности по сохранности жилища детей-сирот, детей, оставшихся без попечения родителей</vt:lpstr>
      <vt:lpstr>Статья 131. Доведение несовершеннолетнего до состояния опьянения</vt:lpstr>
      <vt:lpstr>Статья 132. Допущение нахождения несовершеннолетних в развлекательных заведениях в ночное время</vt:lpstr>
      <vt:lpstr>Статья 133. Продажа табака и табачных изделий лицам и лицами, не достигшими восемнадцати лет</vt:lpstr>
      <vt:lpstr>Статья 134. Продажа несовершеннолетним предметов и материалов эротического содержания</vt:lpstr>
      <vt:lpstr>Статья 135. Нарушение порядка и сроков представления в Республиканский банк данных детей-сирот, детей, оставшихся без попечения родителей, и лиц, желающих принять детей на воспитание в свои семьи, и разглашение сведений о детях-сиротах, детях, оставшихся без попечения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Административные правонарушения, посягающие на права несовершеннолетних</dc:title>
  <dc:creator>Камила</dc:creator>
  <cp:lastModifiedBy>Almagul</cp:lastModifiedBy>
  <cp:revision>4</cp:revision>
  <dcterms:modified xsi:type="dcterms:W3CDTF">2019-05-19T10:18:37Z</dcterms:modified>
</cp:coreProperties>
</file>